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2" r:id="rId7"/>
    <p:sldId id="261" r:id="rId8"/>
    <p:sldId id="266" r:id="rId9"/>
    <p:sldId id="267" r:id="rId10"/>
    <p:sldId id="268" r:id="rId11"/>
    <p:sldId id="269" r:id="rId12"/>
    <p:sldId id="270" r:id="rId13"/>
    <p:sldId id="271" r:id="rId14"/>
    <p:sldId id="272" r:id="rId15"/>
    <p:sldId id="274" r:id="rId16"/>
    <p:sldId id="263" r:id="rId17"/>
    <p:sldId id="264" r:id="rId18"/>
    <p:sldId id="265"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8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tr-TR"/>
              <a:t>Asıl başlık stili için tıklayın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A03E1650-EFEB-455D-A521-AF79C6A58C85}" type="datetimeFigureOut">
              <a:rPr lang="tr-TR" smtClean="0"/>
              <a:t>2.03.2022</a:t>
            </a:fld>
            <a:endParaRPr lang="tr-TR"/>
          </a:p>
        </p:txBody>
      </p:sp>
      <p:sp>
        <p:nvSpPr>
          <p:cNvPr id="5" name="Footer Placeholder 4"/>
          <p:cNvSpPr>
            <a:spLocks noGrp="1"/>
          </p:cNvSpPr>
          <p:nvPr>
            <p:ph type="ftr" sz="quarter" idx="11"/>
          </p:nvPr>
        </p:nvSpPr>
        <p:spPr>
          <a:xfrm>
            <a:off x="2416500" y="329307"/>
            <a:ext cx="4973915" cy="309201"/>
          </a:xfrm>
        </p:spPr>
        <p:txBody>
          <a:bodyPr/>
          <a:lstStyle/>
          <a:p>
            <a:endParaRPr lang="tr-TR"/>
          </a:p>
        </p:txBody>
      </p:sp>
      <p:sp>
        <p:nvSpPr>
          <p:cNvPr id="6" name="Slide Number Placeholder 5"/>
          <p:cNvSpPr>
            <a:spLocks noGrp="1"/>
          </p:cNvSpPr>
          <p:nvPr>
            <p:ph type="sldNum" sz="quarter" idx="12"/>
          </p:nvPr>
        </p:nvSpPr>
        <p:spPr>
          <a:xfrm>
            <a:off x="1437664" y="798973"/>
            <a:ext cx="811019" cy="503578"/>
          </a:xfrm>
        </p:spPr>
        <p:txBody>
          <a:bodyPr/>
          <a:lstStyle/>
          <a:p>
            <a:fld id="{7DAC501A-9794-4808-9AD5-E44CF187099A}" type="slidenum">
              <a:rPr lang="tr-TR" smtClean="0"/>
              <a:t>‹#›</a:t>
            </a:fld>
            <a:endParaRPr lang="tr-TR"/>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25985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idx="1"/>
          </p:nvPr>
        </p:nvSpPr>
        <p:spPr/>
        <p:txBody>
          <a:bodyPr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03E1650-EFEB-455D-A521-AF79C6A58C85}" type="datetimeFigureOut">
              <a:rPr lang="tr-TR" smtClean="0"/>
              <a:t>2.03.2022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DAC501A-9794-4808-9AD5-E44CF187099A}" type="slidenum">
              <a:rPr lang="tr-TR" smtClean="0"/>
              <a:t>‹#›</a:t>
            </a:fld>
            <a:endParaRPr lang="tr-TR"/>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22998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tr-TR"/>
              <a:t>Asıl başlık stili için tıklayın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03E1650-EFEB-455D-A521-AF79C6A58C85}" type="datetimeFigureOut">
              <a:rPr lang="tr-TR" smtClean="0"/>
              <a:t>2.03.2022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DAC501A-9794-4808-9AD5-E44CF187099A}" type="slidenum">
              <a:rPr lang="tr-TR" smtClean="0"/>
              <a:t>‹#›</a:t>
            </a:fld>
            <a:endParaRPr lang="tr-TR"/>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70906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tr-TR"/>
              <a:t>Asıl başlık stili için tıklayın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A03E1650-EFEB-455D-A521-AF79C6A58C85}" type="datetimeFigureOut">
              <a:rPr lang="tr-TR" smtClean="0"/>
              <a:t>2.03.2022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DAC501A-9794-4808-9AD5-E44CF187099A}" type="slidenum">
              <a:rPr lang="tr-TR" smtClean="0"/>
              <a:t>‹#›</a:t>
            </a:fld>
            <a:endParaRPr lang="tr-TR"/>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55849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tr-TR"/>
              <a:t>Asıl başlık stili için tıklayın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447191" y="2824269"/>
            <a:ext cx="4645152" cy="2644457"/>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412362" y="2821491"/>
            <a:ext cx="4645152" cy="263737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A03E1650-EFEB-455D-A521-AF79C6A58C85}" type="datetimeFigureOut">
              <a:rPr lang="tr-TR" smtClean="0"/>
              <a:t>2.03.2022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7DAC501A-9794-4808-9AD5-E44CF187099A}" type="slidenum">
              <a:rPr lang="tr-TR" smtClean="0"/>
              <a:t>‹#›</a:t>
            </a:fld>
            <a:endParaRPr lang="tr-TR"/>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95449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Date Placeholder 2"/>
          <p:cNvSpPr>
            <a:spLocks noGrp="1"/>
          </p:cNvSpPr>
          <p:nvPr>
            <p:ph type="dt" sz="half" idx="10"/>
          </p:nvPr>
        </p:nvSpPr>
        <p:spPr/>
        <p:txBody>
          <a:bodyPr/>
          <a:lstStyle/>
          <a:p>
            <a:fld id="{A03E1650-EFEB-455D-A521-AF79C6A58C85}" type="datetimeFigureOut">
              <a:rPr lang="tr-TR" smtClean="0"/>
              <a:t>2.03.2022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7DAC501A-9794-4808-9AD5-E44CF187099A}" type="slidenum">
              <a:rPr lang="tr-TR" smtClean="0"/>
              <a:t>‹#›</a:t>
            </a:fld>
            <a:endParaRPr lang="tr-TR"/>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56140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3E1650-EFEB-455D-A521-AF79C6A58C85}" type="datetimeFigureOut">
              <a:rPr lang="tr-TR" smtClean="0"/>
              <a:t>2.03.2022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7DAC501A-9794-4808-9AD5-E44CF187099A}" type="slidenum">
              <a:rPr lang="tr-TR" smtClean="0"/>
              <a:t>‹#›</a:t>
            </a:fld>
            <a:endParaRPr lang="tr-TR"/>
          </a:p>
        </p:txBody>
      </p:sp>
    </p:spTree>
    <p:extLst>
      <p:ext uri="{BB962C8B-B14F-4D97-AF65-F5344CB8AC3E}">
        <p14:creationId xmlns:p14="http://schemas.microsoft.com/office/powerpoint/2010/main" val="793116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tr-TR"/>
              <a:t>Asıl başlık stili için tıklayın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A03E1650-EFEB-455D-A521-AF79C6A58C85}" type="datetimeFigureOut">
              <a:rPr lang="tr-TR" smtClean="0"/>
              <a:t>2.03.2022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DAC501A-9794-4808-9AD5-E44CF187099A}" type="slidenum">
              <a:rPr lang="tr-TR" smtClean="0"/>
              <a:t>‹#›</a:t>
            </a:fld>
            <a:endParaRPr lang="tr-TR"/>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77296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A03E1650-EFEB-455D-A521-AF79C6A58C85}" type="datetimeFigureOut">
              <a:rPr lang="tr-TR" smtClean="0"/>
              <a:t>2.03.2022</a:t>
            </a:fld>
            <a:endParaRPr lang="tr-TR"/>
          </a:p>
        </p:txBody>
      </p:sp>
      <p:sp>
        <p:nvSpPr>
          <p:cNvPr id="6" name="Footer Placeholder 5"/>
          <p:cNvSpPr>
            <a:spLocks noGrp="1"/>
          </p:cNvSpPr>
          <p:nvPr>
            <p:ph type="ftr" sz="quarter" idx="11"/>
          </p:nvPr>
        </p:nvSpPr>
        <p:spPr>
          <a:xfrm>
            <a:off x="1447382" y="318640"/>
            <a:ext cx="5541004" cy="320931"/>
          </a:xfrm>
        </p:spPr>
        <p:txBody>
          <a:bodyPr/>
          <a:lstStyle/>
          <a:p>
            <a:endParaRPr lang="tr-TR"/>
          </a:p>
        </p:txBody>
      </p:sp>
      <p:sp>
        <p:nvSpPr>
          <p:cNvPr id="7" name="Slide Number Placeholder 6"/>
          <p:cNvSpPr>
            <a:spLocks noGrp="1"/>
          </p:cNvSpPr>
          <p:nvPr>
            <p:ph type="sldNum" sz="quarter" idx="12"/>
          </p:nvPr>
        </p:nvSpPr>
        <p:spPr/>
        <p:txBody>
          <a:bodyPr/>
          <a:lstStyle/>
          <a:p>
            <a:fld id="{7DAC501A-9794-4808-9AD5-E44CF187099A}" type="slidenum">
              <a:rPr lang="tr-TR" smtClean="0"/>
              <a:t>‹#›</a:t>
            </a:fld>
            <a:endParaRPr lang="tr-TR"/>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3630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03E1650-EFEB-455D-A521-AF79C6A58C85}" type="datetimeFigureOut">
              <a:rPr lang="tr-TR" smtClean="0"/>
              <a:t>2.03.2022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DAC501A-9794-4808-9AD5-E44CF187099A}" type="slidenum">
              <a:rPr lang="tr-TR" smtClean="0"/>
              <a:t>‹#›</a:t>
            </a:fld>
            <a:endParaRPr lang="tr-TR"/>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57830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tr-TR"/>
              <a:t>Asıl başlık stili için tıklayın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03E1650-EFEB-455D-A521-AF79C6A58C85}" type="datetimeFigureOut">
              <a:rPr lang="tr-TR" smtClean="0"/>
              <a:t>2.03.2022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DAC501A-9794-4808-9AD5-E44CF187099A}" type="slidenum">
              <a:rPr lang="tr-TR" smtClean="0"/>
              <a:t>‹#›</a:t>
            </a:fld>
            <a:endParaRPr lang="tr-TR"/>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18993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tr-TR"/>
              <a:t>Asıl başlık stili için tıklayın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A03E1650-EFEB-455D-A521-AF79C6A58C85}" type="datetimeFigureOut">
              <a:rPr lang="tr-TR" smtClean="0"/>
              <a:t>2.03.2022</a:t>
            </a:fld>
            <a:endParaRPr lang="tr-TR"/>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7DAC501A-9794-4808-9AD5-E44CF187099A}" type="slidenum">
              <a:rPr lang="tr-TR" smtClean="0"/>
              <a:t>‹#›</a:t>
            </a:fld>
            <a:endParaRPr lang="tr-TR"/>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796779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a:bodyPr>
          <a:lstStyle/>
          <a:p>
            <a:r>
              <a:rPr lang="tr-TR" sz="4800" dirty="0"/>
              <a:t>KARAKTER VE DEĞER EĞİTİMİ</a:t>
            </a:r>
          </a:p>
        </p:txBody>
      </p:sp>
      <p:sp>
        <p:nvSpPr>
          <p:cNvPr id="3" name="Alt Başlık 2"/>
          <p:cNvSpPr>
            <a:spLocks noGrp="1"/>
          </p:cNvSpPr>
          <p:nvPr>
            <p:ph type="subTitle" idx="1"/>
          </p:nvPr>
        </p:nvSpPr>
        <p:spPr/>
        <p:txBody>
          <a:bodyPr/>
          <a:lstStyle/>
          <a:p>
            <a:r>
              <a:rPr lang="tr-TR" dirty="0"/>
              <a:t>Dr. </a:t>
            </a:r>
            <a:r>
              <a:rPr lang="tr-TR" dirty="0" err="1"/>
              <a:t>Öğr</a:t>
            </a:r>
            <a:r>
              <a:rPr lang="tr-TR" dirty="0"/>
              <a:t>. Üyesi ceren çevik </a:t>
            </a:r>
            <a:r>
              <a:rPr lang="tr-TR" dirty="0" err="1"/>
              <a:t>kansu</a:t>
            </a:r>
            <a:endParaRPr lang="tr-TR" dirty="0"/>
          </a:p>
        </p:txBody>
      </p:sp>
    </p:spTree>
    <p:extLst>
      <p:ext uri="{BB962C8B-B14F-4D97-AF65-F5344CB8AC3E}">
        <p14:creationId xmlns:p14="http://schemas.microsoft.com/office/powerpoint/2010/main" val="1679073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Karakter ve değer eğitimi: temel kavramlar</a:t>
            </a:r>
          </a:p>
        </p:txBody>
      </p:sp>
      <p:sp>
        <p:nvSpPr>
          <p:cNvPr id="3" name="İçerik Yer Tutucusu 2"/>
          <p:cNvSpPr>
            <a:spLocks noGrp="1"/>
          </p:cNvSpPr>
          <p:nvPr>
            <p:ph idx="1"/>
          </p:nvPr>
        </p:nvSpPr>
        <p:spPr/>
        <p:txBody>
          <a:bodyPr/>
          <a:lstStyle/>
          <a:p>
            <a:r>
              <a:rPr lang="tr-TR" dirty="0"/>
              <a:t>Giriş </a:t>
            </a:r>
          </a:p>
          <a:p>
            <a:r>
              <a:rPr lang="tr-TR" dirty="0"/>
              <a:t>İnsan belli bir toplum içine doğar. İçine doğduğu toplumun da bireyden bağımsız kuralları, normları, standartları ve değerleri vardır.</a:t>
            </a:r>
          </a:p>
        </p:txBody>
      </p:sp>
    </p:spTree>
    <p:extLst>
      <p:ext uri="{BB962C8B-B14F-4D97-AF65-F5344CB8AC3E}">
        <p14:creationId xmlns:p14="http://schemas.microsoft.com/office/powerpoint/2010/main" val="3080196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TEMEL KAVRAMLAR</a:t>
            </a:r>
          </a:p>
        </p:txBody>
      </p:sp>
      <p:sp>
        <p:nvSpPr>
          <p:cNvPr id="3" name="İçerik Yer Tutucusu 2"/>
          <p:cNvSpPr>
            <a:spLocks noGrp="1"/>
          </p:cNvSpPr>
          <p:nvPr>
            <p:ph idx="1"/>
          </p:nvPr>
        </p:nvSpPr>
        <p:spPr/>
        <p:txBody>
          <a:bodyPr numCol="2">
            <a:noAutofit/>
          </a:bodyPr>
          <a:lstStyle/>
          <a:p>
            <a:r>
              <a:rPr lang="tr-TR" dirty="0"/>
              <a:t>Kişilik / Şahsiyet</a:t>
            </a:r>
          </a:p>
          <a:p>
            <a:r>
              <a:rPr lang="tr-TR" dirty="0"/>
              <a:t>Karakter /Seciye</a:t>
            </a:r>
          </a:p>
          <a:p>
            <a:r>
              <a:rPr lang="tr-TR" dirty="0"/>
              <a:t>Seciye / Yaratılış / Tabiat</a:t>
            </a:r>
          </a:p>
          <a:p>
            <a:r>
              <a:rPr lang="tr-TR" dirty="0"/>
              <a:t>Mizaç</a:t>
            </a:r>
          </a:p>
          <a:p>
            <a:r>
              <a:rPr lang="tr-TR" dirty="0"/>
              <a:t>Huy</a:t>
            </a:r>
          </a:p>
          <a:p>
            <a:r>
              <a:rPr lang="tr-TR" dirty="0"/>
              <a:t>İnanç</a:t>
            </a:r>
          </a:p>
          <a:p>
            <a:r>
              <a:rPr lang="tr-TR" dirty="0"/>
              <a:t>Tutum</a:t>
            </a:r>
          </a:p>
          <a:p>
            <a:r>
              <a:rPr lang="tr-TR" dirty="0"/>
              <a:t>Kanı / Görüş</a:t>
            </a:r>
          </a:p>
          <a:p>
            <a:endParaRPr lang="tr-TR" dirty="0"/>
          </a:p>
          <a:p>
            <a:r>
              <a:rPr lang="tr-TR" dirty="0"/>
              <a:t>Rol</a:t>
            </a:r>
          </a:p>
          <a:p>
            <a:r>
              <a:rPr lang="tr-TR" dirty="0"/>
              <a:t>Norm</a:t>
            </a:r>
          </a:p>
          <a:p>
            <a:r>
              <a:rPr lang="tr-TR" dirty="0"/>
              <a:t>Etik</a:t>
            </a:r>
          </a:p>
          <a:p>
            <a:r>
              <a:rPr lang="tr-TR" dirty="0"/>
              <a:t>Ahlak</a:t>
            </a:r>
          </a:p>
          <a:p>
            <a:r>
              <a:rPr lang="tr-TR" dirty="0"/>
              <a:t>Değer</a:t>
            </a:r>
          </a:p>
          <a:p>
            <a:r>
              <a:rPr lang="tr-TR" dirty="0"/>
              <a:t>Erdem </a:t>
            </a:r>
          </a:p>
          <a:p>
            <a:r>
              <a:rPr lang="tr-TR" dirty="0"/>
              <a:t>Kültür</a:t>
            </a:r>
          </a:p>
          <a:p>
            <a:endParaRPr lang="tr-TR" dirty="0"/>
          </a:p>
          <a:p>
            <a:endParaRPr lang="tr-TR" dirty="0"/>
          </a:p>
        </p:txBody>
      </p:sp>
    </p:spTree>
    <p:extLst>
      <p:ext uri="{BB962C8B-B14F-4D97-AF65-F5344CB8AC3E}">
        <p14:creationId xmlns:p14="http://schemas.microsoft.com/office/powerpoint/2010/main" val="3049202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KİŞİLİK</a:t>
            </a:r>
          </a:p>
        </p:txBody>
      </p:sp>
      <p:sp>
        <p:nvSpPr>
          <p:cNvPr id="3" name="İçerik Yer Tutucusu 2"/>
          <p:cNvSpPr>
            <a:spLocks noGrp="1"/>
          </p:cNvSpPr>
          <p:nvPr>
            <p:ph idx="1"/>
          </p:nvPr>
        </p:nvSpPr>
        <p:spPr>
          <a:xfrm>
            <a:off x="1451579" y="2015732"/>
            <a:ext cx="9603275" cy="4019308"/>
          </a:xfrm>
        </p:spPr>
        <p:txBody>
          <a:bodyPr>
            <a:normAutofit fontScale="70000" lnSpcReduction="20000"/>
          </a:bodyPr>
          <a:lstStyle/>
          <a:p>
            <a:r>
              <a:rPr lang="tr-TR" dirty="0"/>
              <a:t>“Kişilik”, bireyi diğerlerinden ayıran, bireye özgü, tutarlı ve yapılaşmış özellikler bütünü. </a:t>
            </a:r>
            <a:r>
              <a:rPr lang="tr-TR" dirty="0" err="1"/>
              <a:t>TDK’ya</a:t>
            </a:r>
            <a:r>
              <a:rPr lang="tr-TR" dirty="0"/>
              <a:t> göre;</a:t>
            </a:r>
          </a:p>
          <a:p>
            <a:r>
              <a:rPr lang="tr-TR" b="1" dirty="0"/>
              <a:t>1. </a:t>
            </a:r>
            <a:r>
              <a:rPr lang="tr-TR" b="1" i="1" dirty="0"/>
              <a:t>isim </a:t>
            </a:r>
            <a:r>
              <a:rPr lang="tr-TR" b="1" dirty="0"/>
              <a:t>Bir kimseye özgü belirgin özellik, manevi ve ruhsal niteliklerinin bütünü, şahsiyet:</a:t>
            </a:r>
            <a:br>
              <a:rPr lang="tr-TR" b="1" dirty="0"/>
            </a:br>
            <a:r>
              <a:rPr lang="tr-TR" b="1" dirty="0"/>
              <a:t>      "</a:t>
            </a:r>
            <a:r>
              <a:rPr lang="tr-TR" b="1" i="1" dirty="0"/>
              <a:t>Birbirinden çok farklı kişiliklere sahip insanlar, zamanlarının büyük bölümünü bir arada geçirmek zorundaydılar." - </a:t>
            </a:r>
            <a:r>
              <a:rPr lang="tr-TR" b="1" dirty="0"/>
              <a:t>Ahmet Ümit</a:t>
            </a:r>
            <a:br>
              <a:rPr lang="tr-TR" b="1" dirty="0"/>
            </a:br>
            <a:endParaRPr lang="tr-TR" b="1" dirty="0"/>
          </a:p>
          <a:p>
            <a:r>
              <a:rPr lang="tr-TR" b="1" dirty="0"/>
              <a:t>2. </a:t>
            </a:r>
            <a:r>
              <a:rPr lang="tr-TR" b="1" i="1" dirty="0"/>
              <a:t>isim </a:t>
            </a:r>
            <a:r>
              <a:rPr lang="tr-TR" b="1" dirty="0"/>
              <a:t>İnsanlara yakışacak durum ve davranış.</a:t>
            </a:r>
          </a:p>
          <a:p>
            <a:r>
              <a:rPr lang="tr-TR" b="1" dirty="0"/>
              <a:t>3. </a:t>
            </a:r>
            <a:r>
              <a:rPr lang="tr-TR" b="1" i="1" dirty="0"/>
              <a:t>isim, toplum bilimi </a:t>
            </a:r>
            <a:r>
              <a:rPr lang="tr-TR" b="1" dirty="0"/>
              <a:t>Bireyin toplumsal hayatı içinde edindiği alışkanlıkların ve davranışların bütünü.</a:t>
            </a:r>
          </a:p>
          <a:p>
            <a:r>
              <a:rPr lang="tr-TR" b="1" dirty="0"/>
              <a:t>4. </a:t>
            </a:r>
            <a:r>
              <a:rPr lang="tr-TR" b="1" i="1" dirty="0"/>
              <a:t>sıfat </a:t>
            </a:r>
            <a:r>
              <a:rPr lang="tr-TR" b="1" dirty="0"/>
              <a:t>Herhangi bir kişi için, herhangi bir kişiye yetecek miktarda olan:</a:t>
            </a:r>
            <a:br>
              <a:rPr lang="tr-TR" b="1" dirty="0"/>
            </a:br>
            <a:r>
              <a:rPr lang="tr-TR" b="1" dirty="0"/>
              <a:t>      "</a:t>
            </a:r>
            <a:r>
              <a:rPr lang="tr-TR" b="1" i="1" dirty="0"/>
              <a:t>Dün akşamki içkili aşevi tenhaydı, kapıya yakın iki kişilik bir masaya oturdu." - </a:t>
            </a:r>
            <a:r>
              <a:rPr lang="tr-TR" b="1" dirty="0"/>
              <a:t>Yusuf Atılgan</a:t>
            </a:r>
            <a:br>
              <a:rPr lang="tr-TR" b="1" dirty="0"/>
            </a:br>
            <a:endParaRPr lang="tr-TR" b="1" dirty="0"/>
          </a:p>
          <a:p>
            <a:r>
              <a:rPr lang="tr-TR" b="1" dirty="0"/>
              <a:t>5. </a:t>
            </a:r>
            <a:r>
              <a:rPr lang="tr-TR" b="1" i="1" dirty="0"/>
              <a:t>sıfat </a:t>
            </a:r>
            <a:r>
              <a:rPr lang="tr-TR" b="1" dirty="0"/>
              <a:t>Herhangi bir sayıda kişiden oluşan:</a:t>
            </a:r>
            <a:br>
              <a:rPr lang="tr-TR" b="1" dirty="0"/>
            </a:br>
            <a:r>
              <a:rPr lang="tr-TR" b="1" dirty="0"/>
              <a:t>      "</a:t>
            </a:r>
            <a:r>
              <a:rPr lang="tr-TR" b="1" i="1" dirty="0"/>
              <a:t>Biz kadın, kız ve çocuk, on altı kişilik bir kafile olduk." - </a:t>
            </a:r>
            <a:r>
              <a:rPr lang="tr-TR" b="1" dirty="0"/>
              <a:t>Aka Gündüz</a:t>
            </a:r>
            <a:br>
              <a:rPr lang="tr-TR" b="1" dirty="0"/>
            </a:br>
            <a:endParaRPr lang="tr-TR" b="1" dirty="0"/>
          </a:p>
          <a:p>
            <a:r>
              <a:rPr lang="tr-TR" b="1" dirty="0"/>
              <a:t>6. </a:t>
            </a:r>
            <a:r>
              <a:rPr lang="tr-TR" b="1" i="1" dirty="0"/>
              <a:t>isim </a:t>
            </a:r>
            <a:r>
              <a:rPr lang="tr-TR" b="1" dirty="0"/>
              <a:t>Yabanlık.</a:t>
            </a:r>
          </a:p>
          <a:p>
            <a:endParaRPr lang="tr-TR" dirty="0"/>
          </a:p>
        </p:txBody>
      </p:sp>
    </p:spTree>
    <p:extLst>
      <p:ext uri="{BB962C8B-B14F-4D97-AF65-F5344CB8AC3E}">
        <p14:creationId xmlns:p14="http://schemas.microsoft.com/office/powerpoint/2010/main" val="3891302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KARAKTER</a:t>
            </a:r>
          </a:p>
        </p:txBody>
      </p:sp>
      <p:sp>
        <p:nvSpPr>
          <p:cNvPr id="3" name="İçerik Yer Tutucusu 2"/>
          <p:cNvSpPr>
            <a:spLocks noGrp="1"/>
          </p:cNvSpPr>
          <p:nvPr>
            <p:ph idx="1"/>
          </p:nvPr>
        </p:nvSpPr>
        <p:spPr>
          <a:xfrm>
            <a:off x="1451579" y="1853754"/>
            <a:ext cx="9603275" cy="4195354"/>
          </a:xfrm>
        </p:spPr>
        <p:txBody>
          <a:bodyPr>
            <a:normAutofit fontScale="70000" lnSpcReduction="20000"/>
          </a:bodyPr>
          <a:lstStyle/>
          <a:p>
            <a:r>
              <a:rPr lang="tr-TR" dirty="0"/>
              <a:t>Karakter (Fransızca kökenli), bir kişinin belli bir durum karşısında değişmeyen (tutarlı) bir tavır ve davranışta bulunmasıdır. </a:t>
            </a:r>
            <a:r>
              <a:rPr lang="tr-TR" dirty="0" err="1"/>
              <a:t>TDK’da</a:t>
            </a:r>
            <a:r>
              <a:rPr lang="tr-TR" dirty="0"/>
              <a:t> yer aldığı şekliyle;</a:t>
            </a:r>
          </a:p>
          <a:p>
            <a:r>
              <a:rPr lang="tr-TR" b="1" dirty="0"/>
              <a:t>1. </a:t>
            </a:r>
            <a:r>
              <a:rPr lang="tr-TR" b="1" i="1" dirty="0"/>
              <a:t>isim </a:t>
            </a:r>
            <a:r>
              <a:rPr lang="tr-TR" b="1" dirty="0"/>
              <a:t>Ayırt edici nitelik.</a:t>
            </a:r>
          </a:p>
          <a:p>
            <a:r>
              <a:rPr lang="tr-TR" b="1" dirty="0"/>
              <a:t>2. </a:t>
            </a:r>
            <a:r>
              <a:rPr lang="tr-TR" b="1" i="1" dirty="0"/>
              <a:t>isim </a:t>
            </a:r>
            <a:r>
              <a:rPr lang="tr-TR" b="1" dirty="0"/>
              <a:t>Bir bireyin kendine özgü yapısı, onu başkalarından ayıran temel belirti ve bireyin davranış biçimlerini belirleyen, üstün ana özellik, öz yapı, ıra, seciye:</a:t>
            </a:r>
            <a:br>
              <a:rPr lang="tr-TR" b="1" dirty="0"/>
            </a:br>
            <a:r>
              <a:rPr lang="tr-TR" b="1" dirty="0"/>
              <a:t>      "</a:t>
            </a:r>
            <a:r>
              <a:rPr lang="tr-TR" b="1" i="1" dirty="0"/>
              <a:t>Yıldız'ın iyi bir eğitimi, kuvvetli bir karakteri var." - </a:t>
            </a:r>
            <a:r>
              <a:rPr lang="tr-TR" b="1" dirty="0"/>
              <a:t>Aka Gündüz</a:t>
            </a:r>
            <a:br>
              <a:rPr lang="tr-TR" b="1" dirty="0"/>
            </a:br>
            <a:endParaRPr lang="tr-TR" b="1" dirty="0"/>
          </a:p>
          <a:p>
            <a:r>
              <a:rPr lang="tr-TR" b="1" dirty="0"/>
              <a:t>3. </a:t>
            </a:r>
            <a:r>
              <a:rPr lang="tr-TR" b="1" i="1" dirty="0"/>
              <a:t>isim </a:t>
            </a:r>
            <a:r>
              <a:rPr lang="tr-TR" b="1" dirty="0"/>
              <a:t>Bir kimsenin veya bir insan grubunun tutumu, duygulanma ve davranış biçimi:</a:t>
            </a:r>
            <a:br>
              <a:rPr lang="tr-TR" b="1" dirty="0"/>
            </a:br>
            <a:r>
              <a:rPr lang="tr-TR" b="1" dirty="0"/>
              <a:t>      "</a:t>
            </a:r>
            <a:r>
              <a:rPr lang="tr-TR" b="1" i="1" dirty="0"/>
              <a:t>Pek uysal, tatlı, neşeli karakterine rağmen dostum kavgacıdır." - </a:t>
            </a:r>
            <a:r>
              <a:rPr lang="tr-TR" b="1" dirty="0"/>
              <a:t>Refik Halit Karay</a:t>
            </a:r>
            <a:br>
              <a:rPr lang="tr-TR" b="1" dirty="0"/>
            </a:br>
            <a:endParaRPr lang="tr-TR" b="1" dirty="0"/>
          </a:p>
          <a:p>
            <a:r>
              <a:rPr lang="tr-TR" b="1" dirty="0"/>
              <a:t>4. </a:t>
            </a:r>
            <a:r>
              <a:rPr lang="tr-TR" b="1" i="1" dirty="0"/>
              <a:t>isim </a:t>
            </a:r>
            <a:r>
              <a:rPr lang="tr-TR" b="1" dirty="0"/>
              <a:t>Basımda harf türü.</a:t>
            </a:r>
          </a:p>
          <a:p>
            <a:r>
              <a:rPr lang="tr-TR" b="1" dirty="0"/>
              <a:t>5. </a:t>
            </a:r>
            <a:r>
              <a:rPr lang="tr-TR" b="1" i="1" dirty="0"/>
              <a:t>isim, edebiyat </a:t>
            </a:r>
            <a:r>
              <a:rPr lang="tr-TR" b="1" dirty="0"/>
              <a:t>Bir eserde duygu, tutku ve düşünce yönlerinden ele alınan kimse.</a:t>
            </a:r>
          </a:p>
          <a:p>
            <a:r>
              <a:rPr lang="tr-TR" b="1" dirty="0"/>
              <a:t>6. </a:t>
            </a:r>
            <a:r>
              <a:rPr lang="tr-TR" b="1" i="1" dirty="0"/>
              <a:t>isim, felsefe </a:t>
            </a:r>
            <a:r>
              <a:rPr lang="tr-TR" b="1" dirty="0"/>
              <a:t>Bireyin kendi kendine egemen olmasını, kendi kendisiyle uyum içinde bulunmasını, düşünüş ve hareketlerinde tutarlı, sağlam kalabilmesini sağlayan özellikler bütünü.</a:t>
            </a:r>
          </a:p>
          <a:p>
            <a:endParaRPr lang="tr-TR" dirty="0"/>
          </a:p>
        </p:txBody>
      </p:sp>
    </p:spTree>
    <p:extLst>
      <p:ext uri="{BB962C8B-B14F-4D97-AF65-F5344CB8AC3E}">
        <p14:creationId xmlns:p14="http://schemas.microsoft.com/office/powerpoint/2010/main" val="1516973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MİZAÇ</a:t>
            </a:r>
          </a:p>
        </p:txBody>
      </p:sp>
      <p:sp>
        <p:nvSpPr>
          <p:cNvPr id="3" name="İçerik Yer Tutucusu 2"/>
          <p:cNvSpPr>
            <a:spLocks noGrp="1"/>
          </p:cNvSpPr>
          <p:nvPr>
            <p:ph idx="1"/>
          </p:nvPr>
        </p:nvSpPr>
        <p:spPr/>
        <p:txBody>
          <a:bodyPr/>
          <a:lstStyle/>
          <a:p>
            <a:r>
              <a:rPr lang="tr-TR" dirty="0"/>
              <a:t>“Mizaç” sözcüğü, Arapça kökenli bir kelimedir. Mizaç, biyolojik veya genetik bir temeli olduğu varsayılan, farklı durumlarda bireyin duygusal ve motor tepkilerini ve dikkatini belirleyen ve daha sonraki sosyal etkileşimlerde ve sosyal işlevsellikte rol oynayan bireysel özellikleri ifade eder. </a:t>
            </a:r>
            <a:r>
              <a:rPr lang="tr-TR" dirty="0" err="1"/>
              <a:t>TDK’daki</a:t>
            </a:r>
            <a:r>
              <a:rPr lang="tr-TR" dirty="0"/>
              <a:t> şekliyle;</a:t>
            </a:r>
          </a:p>
          <a:p>
            <a:r>
              <a:rPr lang="tr-TR" b="1" dirty="0"/>
              <a:t>1. </a:t>
            </a:r>
            <a:r>
              <a:rPr lang="tr-TR" b="1" i="1" dirty="0"/>
              <a:t>isim </a:t>
            </a:r>
            <a:r>
              <a:rPr lang="tr-TR" b="1" dirty="0"/>
              <a:t>Huy, yaradılış, tabiat, karakter:</a:t>
            </a:r>
            <a:br>
              <a:rPr lang="tr-TR" b="1" dirty="0"/>
            </a:br>
            <a:r>
              <a:rPr lang="tr-TR" b="1" dirty="0"/>
              <a:t>      "</a:t>
            </a:r>
            <a:r>
              <a:rPr lang="tr-TR" b="1" i="1" dirty="0"/>
              <a:t>Bilmem buna aceleci mizacım müsaade edecek mi?" - </a:t>
            </a:r>
            <a:r>
              <a:rPr lang="tr-TR" b="1" dirty="0"/>
              <a:t>Necip Fazıl Kısakürek</a:t>
            </a:r>
            <a:br>
              <a:rPr lang="tr-TR" b="1" dirty="0"/>
            </a:br>
            <a:endParaRPr lang="tr-TR" b="1" dirty="0"/>
          </a:p>
          <a:p>
            <a:r>
              <a:rPr lang="tr-TR" b="1" dirty="0"/>
              <a:t>2. </a:t>
            </a:r>
            <a:r>
              <a:rPr lang="tr-TR" b="1" i="1" dirty="0"/>
              <a:t>isim, eskimiş </a:t>
            </a:r>
            <a:r>
              <a:rPr lang="tr-TR" b="1" dirty="0"/>
              <a:t>İnsan vücudunun fizyolojik yapısı, sağlık.</a:t>
            </a:r>
          </a:p>
          <a:p>
            <a:endParaRPr lang="tr-TR" dirty="0"/>
          </a:p>
          <a:p>
            <a:endParaRPr lang="tr-TR" dirty="0"/>
          </a:p>
        </p:txBody>
      </p:sp>
    </p:spTree>
    <p:extLst>
      <p:ext uri="{BB962C8B-B14F-4D97-AF65-F5344CB8AC3E}">
        <p14:creationId xmlns:p14="http://schemas.microsoft.com/office/powerpoint/2010/main" val="2236065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HUY</a:t>
            </a:r>
          </a:p>
        </p:txBody>
      </p:sp>
      <p:sp>
        <p:nvSpPr>
          <p:cNvPr id="3" name="İçerik Yer Tutucusu 2"/>
          <p:cNvSpPr>
            <a:spLocks noGrp="1"/>
          </p:cNvSpPr>
          <p:nvPr>
            <p:ph idx="1"/>
          </p:nvPr>
        </p:nvSpPr>
        <p:spPr>
          <a:xfrm>
            <a:off x="1451579" y="1702192"/>
            <a:ext cx="9603275" cy="3764154"/>
          </a:xfrm>
        </p:spPr>
        <p:txBody>
          <a:bodyPr>
            <a:normAutofit fontScale="92500" lnSpcReduction="10000"/>
          </a:bodyPr>
          <a:lstStyle/>
          <a:p>
            <a:endParaRPr lang="tr-TR" dirty="0"/>
          </a:p>
          <a:p>
            <a:r>
              <a:rPr lang="tr-TR" dirty="0"/>
              <a:t>“Huy” sözcüğü, </a:t>
            </a:r>
            <a:r>
              <a:rPr lang="tr-TR" dirty="0" err="1"/>
              <a:t>Farsça’dan</a:t>
            </a:r>
            <a:r>
              <a:rPr lang="tr-TR" dirty="0"/>
              <a:t> dilimize girmiştir ve “</a:t>
            </a:r>
            <a:r>
              <a:rPr lang="tr-TR" i="1" dirty="0"/>
              <a:t>yaratılıştan gelen özellik, tabiat, mizaç; sürekli yenilendiği için vazgeçilemez bir durum alan alışkanlık</a:t>
            </a:r>
            <a:r>
              <a:rPr lang="tr-TR" dirty="0"/>
              <a:t>” anlamlarına gelmektedir.  </a:t>
            </a:r>
            <a:r>
              <a:rPr lang="tr-TR" dirty="0" err="1"/>
              <a:t>TDK’daki</a:t>
            </a:r>
            <a:r>
              <a:rPr lang="tr-TR" dirty="0"/>
              <a:t> şekliyle;</a:t>
            </a:r>
          </a:p>
          <a:p>
            <a:r>
              <a:rPr lang="tr-TR" b="1" dirty="0"/>
              <a:t>1. </a:t>
            </a:r>
            <a:r>
              <a:rPr lang="tr-TR" b="1" i="1" dirty="0"/>
              <a:t>isim </a:t>
            </a:r>
            <a:r>
              <a:rPr lang="tr-TR" b="1" dirty="0"/>
              <a:t>İnsanın yaradılış ve ruh özelliklerinin bütünü, mizaç, tabiat:</a:t>
            </a:r>
            <a:br>
              <a:rPr lang="tr-TR" b="1" dirty="0"/>
            </a:br>
            <a:r>
              <a:rPr lang="tr-TR" b="1" dirty="0"/>
              <a:t>      "</a:t>
            </a:r>
            <a:r>
              <a:rPr lang="tr-TR" b="1" i="1" dirty="0"/>
              <a:t>Can çıktıktan sonra da huy, adamı kolay kolay terk etmiyor." - </a:t>
            </a:r>
            <a:r>
              <a:rPr lang="tr-TR" b="1" dirty="0"/>
              <a:t>Reşat Nuri Güntekin</a:t>
            </a:r>
            <a:br>
              <a:rPr lang="tr-TR" b="1" dirty="0"/>
            </a:br>
            <a:endParaRPr lang="tr-TR" b="1" dirty="0"/>
          </a:p>
          <a:p>
            <a:r>
              <a:rPr lang="tr-TR" b="1" dirty="0"/>
              <a:t>2. </a:t>
            </a:r>
            <a:r>
              <a:rPr lang="tr-TR" b="1" i="1" dirty="0"/>
              <a:t>isim </a:t>
            </a:r>
            <a:r>
              <a:rPr lang="tr-TR" b="1" dirty="0"/>
              <a:t>Alışkanlık:</a:t>
            </a:r>
            <a:br>
              <a:rPr lang="tr-TR" b="1" dirty="0"/>
            </a:br>
            <a:r>
              <a:rPr lang="tr-TR" b="1" dirty="0"/>
              <a:t>      "</a:t>
            </a:r>
            <a:r>
              <a:rPr lang="tr-TR" b="1" i="1" dirty="0"/>
              <a:t>Bu günden sonra geceleri dolaşma huyu edindim." - </a:t>
            </a:r>
            <a:r>
              <a:rPr lang="tr-TR" b="1" dirty="0"/>
              <a:t>Reha </a:t>
            </a:r>
            <a:r>
              <a:rPr lang="tr-TR" b="1" dirty="0" err="1"/>
              <a:t>Mağden</a:t>
            </a:r>
            <a:endParaRPr lang="tr-TR" b="1" dirty="0"/>
          </a:p>
          <a:p>
            <a:endParaRPr lang="tr-TR" dirty="0"/>
          </a:p>
          <a:p>
            <a:endParaRPr lang="tr-TR" dirty="0"/>
          </a:p>
        </p:txBody>
      </p:sp>
    </p:spTree>
    <p:extLst>
      <p:ext uri="{BB962C8B-B14F-4D97-AF65-F5344CB8AC3E}">
        <p14:creationId xmlns:p14="http://schemas.microsoft.com/office/powerpoint/2010/main" val="1638788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İNANÇ (</a:t>
            </a:r>
            <a:r>
              <a:rPr lang="tr-TR" dirty="0" err="1"/>
              <a:t>tdk</a:t>
            </a:r>
            <a:r>
              <a:rPr lang="tr-TR" dirty="0"/>
              <a:t>)</a:t>
            </a:r>
          </a:p>
        </p:txBody>
      </p:sp>
      <p:sp>
        <p:nvSpPr>
          <p:cNvPr id="3" name="İçerik Yer Tutucusu 2"/>
          <p:cNvSpPr>
            <a:spLocks noGrp="1"/>
          </p:cNvSpPr>
          <p:nvPr>
            <p:ph idx="1"/>
          </p:nvPr>
        </p:nvSpPr>
        <p:spPr/>
        <p:txBody>
          <a:bodyPr>
            <a:normAutofit fontScale="92500" lnSpcReduction="10000"/>
          </a:bodyPr>
          <a:lstStyle/>
          <a:p>
            <a:r>
              <a:rPr lang="tr-TR" b="1" dirty="0"/>
              <a:t>1. </a:t>
            </a:r>
            <a:r>
              <a:rPr lang="tr-TR" b="1" i="1" dirty="0"/>
              <a:t>isim </a:t>
            </a:r>
            <a:r>
              <a:rPr lang="tr-TR" b="1" dirty="0"/>
              <a:t>Bir düşünceye gönülden bağlı bulunma:</a:t>
            </a:r>
            <a:br>
              <a:rPr lang="tr-TR" b="1" dirty="0"/>
            </a:br>
            <a:r>
              <a:rPr lang="tr-TR" b="1" dirty="0"/>
              <a:t>      "</a:t>
            </a:r>
            <a:r>
              <a:rPr lang="tr-TR" b="1" i="1" dirty="0"/>
              <a:t>Bilhassa kadınlar arasında hurafeye inanç fazla buralarda." - </a:t>
            </a:r>
            <a:r>
              <a:rPr lang="tr-TR" b="1" dirty="0"/>
              <a:t>Fikret </a:t>
            </a:r>
            <a:r>
              <a:rPr lang="tr-TR" b="1" dirty="0" err="1"/>
              <a:t>Otyam</a:t>
            </a:r>
            <a:br>
              <a:rPr lang="tr-TR" b="1" dirty="0"/>
            </a:br>
            <a:endParaRPr lang="tr-TR" b="1" dirty="0"/>
          </a:p>
          <a:p>
            <a:r>
              <a:rPr lang="tr-TR" b="1" dirty="0"/>
              <a:t>2. </a:t>
            </a:r>
            <a:r>
              <a:rPr lang="tr-TR" b="1" i="1" dirty="0"/>
              <a:t>isim </a:t>
            </a:r>
            <a:r>
              <a:rPr lang="tr-TR" b="1" dirty="0"/>
              <a:t>Birine duyulan güven, inanma duygusu.</a:t>
            </a:r>
          </a:p>
          <a:p>
            <a:r>
              <a:rPr lang="tr-TR" b="1" dirty="0"/>
              <a:t>3. </a:t>
            </a:r>
            <a:r>
              <a:rPr lang="tr-TR" b="1" i="1" dirty="0"/>
              <a:t>isim </a:t>
            </a:r>
            <a:r>
              <a:rPr lang="tr-TR" b="1" dirty="0"/>
              <a:t>İnanılan şey, görüş, öğreti:</a:t>
            </a:r>
            <a:br>
              <a:rPr lang="tr-TR" b="1" dirty="0"/>
            </a:br>
            <a:r>
              <a:rPr lang="tr-TR" b="1" dirty="0"/>
              <a:t>      "</a:t>
            </a:r>
            <a:r>
              <a:rPr lang="tr-TR" b="1" i="1" dirty="0"/>
              <a:t>Kendi getirdikleri inançtan başka her şeye kapalıdır zevkleri." - </a:t>
            </a:r>
            <a:r>
              <a:rPr lang="tr-TR" b="1" dirty="0"/>
              <a:t>Nurullah Ataç</a:t>
            </a:r>
            <a:br>
              <a:rPr lang="tr-TR" b="1" dirty="0"/>
            </a:br>
            <a:endParaRPr lang="tr-TR" b="1" dirty="0"/>
          </a:p>
          <a:p>
            <a:r>
              <a:rPr lang="tr-TR" b="1" dirty="0"/>
              <a:t>4. </a:t>
            </a:r>
            <a:r>
              <a:rPr lang="tr-TR" b="1" i="1" dirty="0"/>
              <a:t>isim, din bilgisi </a:t>
            </a:r>
            <a:r>
              <a:rPr lang="tr-TR" b="1" dirty="0"/>
              <a:t>Tanrı'ya, bir dine inanma, akide, iman, itikat:</a:t>
            </a:r>
            <a:br>
              <a:rPr lang="tr-TR" b="1" dirty="0"/>
            </a:br>
            <a:r>
              <a:rPr lang="tr-TR" b="1" dirty="0"/>
              <a:t>      "</a:t>
            </a:r>
            <a:r>
              <a:rPr lang="tr-TR" b="1" i="1" dirty="0"/>
              <a:t>Herkes, vicdan, dinî inanç ve kanaat hürriyetine sahiptir." - </a:t>
            </a:r>
            <a:r>
              <a:rPr lang="tr-TR" b="1" dirty="0"/>
              <a:t>Anayasa</a:t>
            </a:r>
          </a:p>
          <a:p>
            <a:endParaRPr lang="tr-TR" dirty="0"/>
          </a:p>
        </p:txBody>
      </p:sp>
    </p:spTree>
    <p:extLst>
      <p:ext uri="{BB962C8B-B14F-4D97-AF65-F5344CB8AC3E}">
        <p14:creationId xmlns:p14="http://schemas.microsoft.com/office/powerpoint/2010/main" val="2335376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TUTUM</a:t>
            </a:r>
          </a:p>
        </p:txBody>
      </p:sp>
      <p:sp>
        <p:nvSpPr>
          <p:cNvPr id="3" name="İçerik Yer Tutucusu 2"/>
          <p:cNvSpPr>
            <a:spLocks noGrp="1"/>
          </p:cNvSpPr>
          <p:nvPr>
            <p:ph idx="1"/>
          </p:nvPr>
        </p:nvSpPr>
        <p:spPr/>
        <p:txBody>
          <a:bodyPr/>
          <a:lstStyle/>
          <a:p>
            <a:r>
              <a:rPr lang="tr-TR" b="1" dirty="0"/>
              <a:t>1. </a:t>
            </a:r>
            <a:r>
              <a:rPr lang="tr-TR" b="1" i="1" dirty="0"/>
              <a:t>isim </a:t>
            </a:r>
            <a:r>
              <a:rPr lang="tr-TR" b="1" dirty="0"/>
              <a:t>Tutulan yol, tavır:</a:t>
            </a:r>
            <a:br>
              <a:rPr lang="tr-TR" b="1" dirty="0"/>
            </a:br>
            <a:r>
              <a:rPr lang="tr-TR" b="1" dirty="0"/>
              <a:t>      "</a:t>
            </a:r>
            <a:r>
              <a:rPr lang="tr-TR" b="1" i="1" dirty="0"/>
              <a:t>Dil bir bakış, görmede bir tutum, belli bir algılama biçimidir." - </a:t>
            </a:r>
            <a:r>
              <a:rPr lang="tr-TR" b="1" dirty="0" err="1"/>
              <a:t>Nermi</a:t>
            </a:r>
            <a:r>
              <a:rPr lang="tr-TR" b="1" dirty="0"/>
              <a:t> Uygur</a:t>
            </a:r>
            <a:br>
              <a:rPr lang="tr-TR" b="1" dirty="0"/>
            </a:br>
            <a:endParaRPr lang="tr-TR" b="1" dirty="0"/>
          </a:p>
          <a:p>
            <a:r>
              <a:rPr lang="tr-TR" b="1" dirty="0"/>
              <a:t>2. </a:t>
            </a:r>
            <a:r>
              <a:rPr lang="tr-TR" b="1" i="1" dirty="0"/>
              <a:t>isim </a:t>
            </a:r>
            <a:r>
              <a:rPr lang="tr-TR" b="1" dirty="0"/>
              <a:t>Para veya herhangi bir şeyi dikkatli kullanma, idare, idareli tüketme, iktisat, tasarruf, ekonomi.</a:t>
            </a:r>
          </a:p>
          <a:p>
            <a:endParaRPr lang="tr-TR" dirty="0"/>
          </a:p>
        </p:txBody>
      </p:sp>
    </p:spTree>
    <p:extLst>
      <p:ext uri="{BB962C8B-B14F-4D97-AF65-F5344CB8AC3E}">
        <p14:creationId xmlns:p14="http://schemas.microsoft.com/office/powerpoint/2010/main" val="581096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KANI/GÖRÜŞ</a:t>
            </a:r>
          </a:p>
        </p:txBody>
      </p:sp>
      <p:sp>
        <p:nvSpPr>
          <p:cNvPr id="3" name="İçerik Yer Tutucusu 2"/>
          <p:cNvSpPr>
            <a:spLocks noGrp="1"/>
          </p:cNvSpPr>
          <p:nvPr>
            <p:ph idx="1"/>
          </p:nvPr>
        </p:nvSpPr>
        <p:spPr/>
        <p:txBody>
          <a:bodyPr>
            <a:normAutofit fontScale="85000" lnSpcReduction="20000"/>
          </a:bodyPr>
          <a:lstStyle/>
          <a:p>
            <a:r>
              <a:rPr lang="tr-TR" dirty="0"/>
              <a:t>Kanı (TDK): İnanç, düşünce, kanaat:</a:t>
            </a:r>
            <a:br>
              <a:rPr lang="tr-TR" dirty="0"/>
            </a:br>
            <a:r>
              <a:rPr lang="tr-TR" dirty="0"/>
              <a:t>      "</a:t>
            </a:r>
            <a:r>
              <a:rPr lang="tr-TR" i="1" dirty="0"/>
              <a:t>Ahlakın da iyiliğe değil, güce dayandığı kanısındadır." - </a:t>
            </a:r>
            <a:r>
              <a:rPr lang="tr-TR" b="1" dirty="0"/>
              <a:t>Salâh Birsel</a:t>
            </a:r>
          </a:p>
          <a:p>
            <a:r>
              <a:rPr lang="tr-TR" b="1" dirty="0"/>
              <a:t>Görüş: </a:t>
            </a:r>
          </a:p>
          <a:p>
            <a:r>
              <a:rPr lang="tr-TR" b="1" dirty="0"/>
              <a:t>1. </a:t>
            </a:r>
            <a:r>
              <a:rPr lang="tr-TR" b="1" i="1" dirty="0"/>
              <a:t>isim </a:t>
            </a:r>
            <a:r>
              <a:rPr lang="tr-TR" b="1" dirty="0"/>
              <a:t>Görme işi.</a:t>
            </a:r>
          </a:p>
          <a:p>
            <a:r>
              <a:rPr lang="tr-TR" b="1" dirty="0"/>
              <a:t>2. </a:t>
            </a:r>
            <a:r>
              <a:rPr lang="tr-TR" b="1" i="1" dirty="0"/>
              <a:t>isim </a:t>
            </a:r>
            <a:r>
              <a:rPr lang="tr-TR" b="1" dirty="0"/>
              <a:t>Gözle bir şeyi algılama yetisi.</a:t>
            </a:r>
          </a:p>
          <a:p>
            <a:r>
              <a:rPr lang="tr-TR" b="1" dirty="0"/>
              <a:t>3. </a:t>
            </a:r>
            <a:r>
              <a:rPr lang="tr-TR" b="1" i="1" dirty="0"/>
              <a:t>isim </a:t>
            </a:r>
            <a:r>
              <a:rPr lang="tr-TR" b="1" dirty="0"/>
              <a:t>Cezaevi veya hastanedeki birine yapılan ziyaret.</a:t>
            </a:r>
          </a:p>
          <a:p>
            <a:r>
              <a:rPr lang="tr-TR" b="1" dirty="0"/>
              <a:t>4. </a:t>
            </a:r>
            <a:r>
              <a:rPr lang="tr-TR" b="1" i="1" dirty="0"/>
              <a:t>isim, mecaz </a:t>
            </a:r>
            <a:r>
              <a:rPr lang="tr-TR" b="1" dirty="0"/>
              <a:t>Bir olay, varlık veya düşünce üzerinde varılan yargı, fikir:</a:t>
            </a:r>
            <a:br>
              <a:rPr lang="tr-TR" b="1" dirty="0"/>
            </a:br>
            <a:r>
              <a:rPr lang="tr-TR" b="1" dirty="0"/>
              <a:t>      "</a:t>
            </a:r>
            <a:r>
              <a:rPr lang="tr-TR" b="1" i="1" dirty="0"/>
              <a:t>Kolektif bir görüş rahatlığı insanı düşündürmekten kurtarır." - </a:t>
            </a:r>
            <a:r>
              <a:rPr lang="tr-TR" b="1" dirty="0" err="1"/>
              <a:t>Asaf</a:t>
            </a:r>
            <a:r>
              <a:rPr lang="tr-TR" b="1" dirty="0"/>
              <a:t> Halet Çelebi</a:t>
            </a:r>
            <a:br>
              <a:rPr lang="tr-TR" b="1" dirty="0"/>
            </a:br>
            <a:endParaRPr lang="tr-TR" b="1" dirty="0"/>
          </a:p>
          <a:p>
            <a:r>
              <a:rPr lang="tr-TR" b="1" dirty="0"/>
              <a:t>5. </a:t>
            </a:r>
            <a:r>
              <a:rPr lang="tr-TR" b="1" i="1" dirty="0"/>
              <a:t>isim, mecaz </a:t>
            </a:r>
            <a:r>
              <a:rPr lang="tr-TR" b="1" dirty="0"/>
              <a:t>Benzerlerinden ayıran özellik, konsept.</a:t>
            </a:r>
          </a:p>
          <a:p>
            <a:endParaRPr lang="tr-TR" dirty="0"/>
          </a:p>
        </p:txBody>
      </p:sp>
    </p:spTree>
    <p:extLst>
      <p:ext uri="{BB962C8B-B14F-4D97-AF65-F5344CB8AC3E}">
        <p14:creationId xmlns:p14="http://schemas.microsoft.com/office/powerpoint/2010/main" val="3845513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ROL</a:t>
            </a:r>
          </a:p>
        </p:txBody>
      </p:sp>
      <p:sp>
        <p:nvSpPr>
          <p:cNvPr id="3" name="İçerik Yer Tutucusu 2"/>
          <p:cNvSpPr>
            <a:spLocks noGrp="1"/>
          </p:cNvSpPr>
          <p:nvPr>
            <p:ph idx="1"/>
          </p:nvPr>
        </p:nvSpPr>
        <p:spPr/>
        <p:txBody>
          <a:bodyPr>
            <a:normAutofit lnSpcReduction="10000"/>
          </a:bodyPr>
          <a:lstStyle/>
          <a:p>
            <a:r>
              <a:rPr lang="tr-TR" b="1" dirty="0"/>
              <a:t>1. </a:t>
            </a:r>
            <a:r>
              <a:rPr lang="tr-TR" b="1" i="1" dirty="0"/>
              <a:t>isim, sinema, tiyatro </a:t>
            </a:r>
            <a:r>
              <a:rPr lang="tr-TR" b="1" dirty="0"/>
              <a:t>Bir kişiliği canlandıran oyuncunun söylemesi ve yapması gereken hareketlerin genel adı:</a:t>
            </a:r>
            <a:br>
              <a:rPr lang="tr-TR" b="1" dirty="0"/>
            </a:br>
            <a:r>
              <a:rPr lang="tr-TR" b="1" dirty="0"/>
              <a:t>      "</a:t>
            </a:r>
            <a:r>
              <a:rPr lang="tr-TR" b="1" i="1" dirty="0"/>
              <a:t>Genç bir çocuk yanıma sokuldu, artistliğe hevesliymiş, eğer filmde rol verirsek bedava artistlik yaparmış." - </a:t>
            </a:r>
            <a:r>
              <a:rPr lang="tr-TR" b="1" dirty="0"/>
              <a:t>Fikret </a:t>
            </a:r>
            <a:r>
              <a:rPr lang="tr-TR" b="1" dirty="0" err="1"/>
              <a:t>Otyam</a:t>
            </a:r>
            <a:br>
              <a:rPr lang="tr-TR" b="1" dirty="0"/>
            </a:br>
            <a:endParaRPr lang="tr-TR" b="1" dirty="0"/>
          </a:p>
          <a:p>
            <a:r>
              <a:rPr lang="tr-TR" b="1" dirty="0"/>
              <a:t>2. </a:t>
            </a:r>
            <a:r>
              <a:rPr lang="tr-TR" b="1" i="1" dirty="0"/>
              <a:t>isim, mecaz </a:t>
            </a:r>
            <a:r>
              <a:rPr lang="tr-TR" b="1" dirty="0"/>
              <a:t>Bir işte bir kimse veya şeyin üstüne düşen görev:</a:t>
            </a:r>
            <a:br>
              <a:rPr lang="tr-TR" b="1" dirty="0"/>
            </a:br>
            <a:r>
              <a:rPr lang="tr-TR" b="1" dirty="0"/>
              <a:t>      "</a:t>
            </a:r>
            <a:r>
              <a:rPr lang="tr-TR" b="1" i="1" dirty="0"/>
              <a:t>Ev kadını rolünü çok ciddiyetle ele almıştım." - </a:t>
            </a:r>
            <a:r>
              <a:rPr lang="tr-TR" b="1" dirty="0"/>
              <a:t>Halide Edip Adıvar</a:t>
            </a:r>
            <a:br>
              <a:rPr lang="tr-TR" b="1" dirty="0"/>
            </a:br>
            <a:endParaRPr lang="tr-TR" b="1" dirty="0"/>
          </a:p>
          <a:p>
            <a:r>
              <a:rPr lang="tr-TR" b="1" dirty="0"/>
              <a:t>3. </a:t>
            </a:r>
            <a:r>
              <a:rPr lang="tr-TR" b="1" i="1" dirty="0"/>
              <a:t>isim, mecaz </a:t>
            </a:r>
            <a:r>
              <a:rPr lang="tr-TR" b="1" dirty="0"/>
              <a:t>Gerçek olmayan davranış, gösteriş.</a:t>
            </a:r>
          </a:p>
          <a:p>
            <a:endParaRPr lang="tr-TR" dirty="0"/>
          </a:p>
        </p:txBody>
      </p:sp>
    </p:spTree>
    <p:extLst>
      <p:ext uri="{BB962C8B-B14F-4D97-AF65-F5344CB8AC3E}">
        <p14:creationId xmlns:p14="http://schemas.microsoft.com/office/powerpoint/2010/main" val="2068307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NORM</a:t>
            </a:r>
          </a:p>
        </p:txBody>
      </p:sp>
      <p:sp>
        <p:nvSpPr>
          <p:cNvPr id="3" name="İçerik Yer Tutucusu 2"/>
          <p:cNvSpPr>
            <a:spLocks noGrp="1"/>
          </p:cNvSpPr>
          <p:nvPr>
            <p:ph idx="1"/>
          </p:nvPr>
        </p:nvSpPr>
        <p:spPr/>
        <p:txBody>
          <a:bodyPr/>
          <a:lstStyle/>
          <a:p>
            <a:r>
              <a:rPr lang="tr-TR" b="1" dirty="0"/>
              <a:t>1. </a:t>
            </a:r>
            <a:r>
              <a:rPr lang="tr-TR" b="1" i="1" dirty="0"/>
              <a:t>isim, felsefe, toplum bilimi </a:t>
            </a:r>
            <a:r>
              <a:rPr lang="tr-TR" b="1" dirty="0"/>
              <a:t>Yargılama ve değerlendirmenin kendisine göre yapıldığı ölçüt, uyulması gereken kural, düzgü.</a:t>
            </a:r>
          </a:p>
          <a:p>
            <a:r>
              <a:rPr lang="tr-TR" b="1" dirty="0"/>
              <a:t>2. </a:t>
            </a:r>
            <a:r>
              <a:rPr lang="tr-TR" b="1" i="1" dirty="0"/>
              <a:t>isim </a:t>
            </a:r>
            <a:r>
              <a:rPr lang="tr-TR" b="1" dirty="0"/>
              <a:t>Önceden belirlenmiş kalıp, düzgü.</a:t>
            </a:r>
          </a:p>
          <a:p>
            <a:endParaRPr lang="tr-TR" dirty="0"/>
          </a:p>
        </p:txBody>
      </p:sp>
    </p:spTree>
    <p:extLst>
      <p:ext uri="{BB962C8B-B14F-4D97-AF65-F5344CB8AC3E}">
        <p14:creationId xmlns:p14="http://schemas.microsoft.com/office/powerpoint/2010/main" val="3119488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ETİK</a:t>
            </a:r>
          </a:p>
        </p:txBody>
      </p:sp>
      <p:sp>
        <p:nvSpPr>
          <p:cNvPr id="3" name="İçerik Yer Tutucusu 2"/>
          <p:cNvSpPr>
            <a:spLocks noGrp="1"/>
          </p:cNvSpPr>
          <p:nvPr>
            <p:ph idx="1"/>
          </p:nvPr>
        </p:nvSpPr>
        <p:spPr/>
        <p:txBody>
          <a:bodyPr/>
          <a:lstStyle/>
          <a:p>
            <a:r>
              <a:rPr lang="tr-TR" b="1" dirty="0"/>
              <a:t>1. </a:t>
            </a:r>
            <a:r>
              <a:rPr lang="tr-TR" b="1" i="1" dirty="0"/>
              <a:t>isim </a:t>
            </a:r>
            <a:r>
              <a:rPr lang="tr-TR" b="1" dirty="0"/>
              <a:t>Töre bilimi.</a:t>
            </a:r>
          </a:p>
          <a:p>
            <a:r>
              <a:rPr lang="tr-TR" b="1" dirty="0"/>
              <a:t>2. </a:t>
            </a:r>
            <a:r>
              <a:rPr lang="tr-TR" b="1" i="1" dirty="0"/>
              <a:t>isim </a:t>
            </a:r>
            <a:r>
              <a:rPr lang="tr-TR" b="1" dirty="0"/>
              <a:t>Çeşitli meslek kolları arasında tarafların uyması veya kaçınması gereken davranışlar bütünü.</a:t>
            </a:r>
          </a:p>
          <a:p>
            <a:r>
              <a:rPr lang="tr-TR" b="1" dirty="0"/>
              <a:t>3. </a:t>
            </a:r>
            <a:r>
              <a:rPr lang="tr-TR" b="1" i="1" dirty="0"/>
              <a:t>isim </a:t>
            </a:r>
            <a:r>
              <a:rPr lang="tr-TR" b="1" dirty="0"/>
              <a:t>Etik bilimi.</a:t>
            </a:r>
          </a:p>
          <a:p>
            <a:r>
              <a:rPr lang="tr-TR" b="1" dirty="0"/>
              <a:t>4. </a:t>
            </a:r>
            <a:r>
              <a:rPr lang="tr-TR" b="1" i="1" dirty="0"/>
              <a:t>sıfat </a:t>
            </a:r>
            <a:r>
              <a:rPr lang="tr-TR" b="1" dirty="0"/>
              <a:t>Ahlaki, ahlakla ilgili.</a:t>
            </a:r>
          </a:p>
          <a:p>
            <a:endParaRPr lang="tr-TR" dirty="0"/>
          </a:p>
        </p:txBody>
      </p:sp>
    </p:spTree>
    <p:extLst>
      <p:ext uri="{BB962C8B-B14F-4D97-AF65-F5344CB8AC3E}">
        <p14:creationId xmlns:p14="http://schemas.microsoft.com/office/powerpoint/2010/main" val="3893490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AHLAK</a:t>
            </a:r>
          </a:p>
        </p:txBody>
      </p:sp>
      <p:sp>
        <p:nvSpPr>
          <p:cNvPr id="3" name="İçerik Yer Tutucusu 2"/>
          <p:cNvSpPr>
            <a:spLocks noGrp="1"/>
          </p:cNvSpPr>
          <p:nvPr>
            <p:ph idx="1"/>
          </p:nvPr>
        </p:nvSpPr>
        <p:spPr/>
        <p:txBody>
          <a:bodyPr/>
          <a:lstStyle/>
          <a:p>
            <a:r>
              <a:rPr lang="tr-TR" b="1" dirty="0"/>
              <a:t>1. </a:t>
            </a:r>
            <a:r>
              <a:rPr lang="tr-TR" b="1" i="1" dirty="0"/>
              <a:t>isim </a:t>
            </a:r>
            <a:r>
              <a:rPr lang="tr-TR" b="1" dirty="0"/>
              <a:t>Bir toplum içinde kişilerin uymak zorunda oldukları davranış biçimleri ve kuralları, aktöre, sağtöre:</a:t>
            </a:r>
            <a:br>
              <a:rPr lang="tr-TR" b="1" dirty="0"/>
            </a:br>
            <a:r>
              <a:rPr lang="tr-TR" b="1" dirty="0"/>
              <a:t>      "</a:t>
            </a:r>
            <a:r>
              <a:rPr lang="tr-TR" b="1" i="1" dirty="0"/>
              <a:t>Ahlak düzelmeden hiçbir şey düzelmez." - </a:t>
            </a:r>
            <a:r>
              <a:rPr lang="tr-TR" b="1" dirty="0"/>
              <a:t>Çetin Altan</a:t>
            </a:r>
            <a:br>
              <a:rPr lang="tr-TR" b="1" dirty="0"/>
            </a:br>
            <a:endParaRPr lang="tr-TR" b="1" dirty="0"/>
          </a:p>
          <a:p>
            <a:r>
              <a:rPr lang="tr-TR" b="1" dirty="0"/>
              <a:t>2. </a:t>
            </a:r>
            <a:r>
              <a:rPr lang="tr-TR" b="1" i="1" dirty="0"/>
              <a:t>isim </a:t>
            </a:r>
            <a:r>
              <a:rPr lang="tr-TR" b="1" dirty="0"/>
              <a:t>Huylar:</a:t>
            </a:r>
            <a:br>
              <a:rPr lang="tr-TR" b="1" dirty="0"/>
            </a:br>
            <a:r>
              <a:rPr lang="tr-TR" b="1" dirty="0"/>
              <a:t>      "</a:t>
            </a:r>
            <a:r>
              <a:rPr lang="tr-TR" b="1" i="1" dirty="0"/>
              <a:t>Bu şoförler hepinizin ahlakını bozdu." - </a:t>
            </a:r>
            <a:r>
              <a:rPr lang="tr-TR" b="1" dirty="0"/>
              <a:t>Memduh Şevket Esendal</a:t>
            </a:r>
          </a:p>
          <a:p>
            <a:endParaRPr lang="tr-TR" dirty="0"/>
          </a:p>
        </p:txBody>
      </p:sp>
    </p:spTree>
    <p:extLst>
      <p:ext uri="{BB962C8B-B14F-4D97-AF65-F5344CB8AC3E}">
        <p14:creationId xmlns:p14="http://schemas.microsoft.com/office/powerpoint/2010/main" val="443480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erdem</a:t>
            </a:r>
          </a:p>
        </p:txBody>
      </p:sp>
      <p:sp>
        <p:nvSpPr>
          <p:cNvPr id="3" name="İçerik Yer Tutucusu 2"/>
          <p:cNvSpPr>
            <a:spLocks noGrp="1"/>
          </p:cNvSpPr>
          <p:nvPr>
            <p:ph idx="1"/>
          </p:nvPr>
        </p:nvSpPr>
        <p:spPr/>
        <p:txBody>
          <a:bodyPr/>
          <a:lstStyle/>
          <a:p>
            <a:r>
              <a:rPr lang="tr-TR" b="1" dirty="0"/>
              <a:t>1. </a:t>
            </a:r>
            <a:r>
              <a:rPr lang="tr-TR" b="1" i="1" dirty="0"/>
              <a:t>isim </a:t>
            </a:r>
            <a:r>
              <a:rPr lang="tr-TR" b="1" dirty="0"/>
              <a:t>Ahlakın övdüğü iyi olma, alçak gönüllülük, yiğitlik, doğruluk vb. niteliklerin genel adı, fazilet:</a:t>
            </a:r>
            <a:br>
              <a:rPr lang="tr-TR" b="1" dirty="0"/>
            </a:br>
            <a:r>
              <a:rPr lang="tr-TR" b="1" dirty="0"/>
              <a:t>      "</a:t>
            </a:r>
            <a:r>
              <a:rPr lang="tr-TR" b="1" i="1" dirty="0"/>
              <a:t>Spor, alçak gönüllülük gibi bir erdem aşılar sporcuya." - </a:t>
            </a:r>
            <a:r>
              <a:rPr lang="tr-TR" b="1" dirty="0"/>
              <a:t>Necati Cumalı</a:t>
            </a:r>
            <a:br>
              <a:rPr lang="tr-TR" b="1" dirty="0"/>
            </a:br>
            <a:endParaRPr lang="tr-TR" b="1" dirty="0"/>
          </a:p>
          <a:p>
            <a:r>
              <a:rPr lang="tr-TR" b="1" dirty="0"/>
              <a:t>2. </a:t>
            </a:r>
            <a:r>
              <a:rPr lang="tr-TR" b="1" i="1" dirty="0"/>
              <a:t>isim, felsefe </a:t>
            </a:r>
            <a:r>
              <a:rPr lang="tr-TR" b="1" dirty="0"/>
              <a:t>İnsanın ruhsal olgunluğu.</a:t>
            </a:r>
          </a:p>
          <a:p>
            <a:endParaRPr lang="tr-TR" dirty="0"/>
          </a:p>
        </p:txBody>
      </p:sp>
    </p:spTree>
    <p:extLst>
      <p:ext uri="{BB962C8B-B14F-4D97-AF65-F5344CB8AC3E}">
        <p14:creationId xmlns:p14="http://schemas.microsoft.com/office/powerpoint/2010/main" val="3216531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KÜLTÜR</a:t>
            </a:r>
          </a:p>
        </p:txBody>
      </p:sp>
      <p:sp>
        <p:nvSpPr>
          <p:cNvPr id="3" name="İçerik Yer Tutucusu 2"/>
          <p:cNvSpPr>
            <a:spLocks noGrp="1"/>
          </p:cNvSpPr>
          <p:nvPr>
            <p:ph idx="1"/>
          </p:nvPr>
        </p:nvSpPr>
        <p:spPr>
          <a:xfrm>
            <a:off x="703386" y="1853754"/>
            <a:ext cx="10677378" cy="4195354"/>
          </a:xfrm>
        </p:spPr>
        <p:txBody>
          <a:bodyPr>
            <a:normAutofit fontScale="55000" lnSpcReduction="20000"/>
          </a:bodyPr>
          <a:lstStyle/>
          <a:p>
            <a:r>
              <a:rPr lang="tr-TR" dirty="0"/>
              <a:t>İnsanların ihtiyaçlarını karşılayarak bireysel ve toplumsal olarak yaşamlarını devam ettirebilmek için ürettikleri ürünlerle (teknoloji veya mimari gibi </a:t>
            </a:r>
            <a:r>
              <a:rPr lang="tr-TR" b="1" dirty="0"/>
              <a:t>maddi </a:t>
            </a:r>
            <a:r>
              <a:rPr lang="tr-TR" dirty="0"/>
              <a:t>unsurlar) ilişkileri düzenleyen kuralları (töre, gelenek, görenek gibi </a:t>
            </a:r>
            <a:r>
              <a:rPr lang="tr-TR" b="1" dirty="0"/>
              <a:t>maddi olmayan </a:t>
            </a:r>
            <a:r>
              <a:rPr lang="tr-TR" dirty="0"/>
              <a:t>unsurlar) içerir. </a:t>
            </a:r>
            <a:r>
              <a:rPr lang="tr-TR" dirty="0" err="1"/>
              <a:t>TDK’daki</a:t>
            </a:r>
            <a:r>
              <a:rPr lang="tr-TR" dirty="0"/>
              <a:t> şekliyle (Fransızca kökenli);</a:t>
            </a:r>
          </a:p>
          <a:p>
            <a:r>
              <a:rPr lang="tr-TR" b="1" dirty="0"/>
              <a:t>1. </a:t>
            </a:r>
            <a:r>
              <a:rPr lang="tr-TR" b="1" i="1" dirty="0"/>
              <a:t>isim </a:t>
            </a:r>
            <a:r>
              <a:rPr lang="tr-TR" b="1" dirty="0"/>
              <a:t>Tarihsel, toplumsal gelişme süreci içinde yaratılan bütün maddi ve manevi değerler ile bunları yaratmada, sonraki nesillere iletmede kullanılan, insanın doğal ve toplumsal çevresine egemenliğinin ölçüsünü gösteren araçların bütünü, hars, ekin:</a:t>
            </a:r>
            <a:br>
              <a:rPr lang="tr-TR" b="1" dirty="0"/>
            </a:br>
            <a:r>
              <a:rPr lang="tr-TR" b="1" dirty="0"/>
              <a:t>      "</a:t>
            </a:r>
            <a:r>
              <a:rPr lang="tr-TR" b="1" i="1" dirty="0"/>
              <a:t>Harf inkılabı, Türk kültür inkılabının temelidir." - </a:t>
            </a:r>
            <a:r>
              <a:rPr lang="tr-TR" b="1" dirty="0" err="1"/>
              <a:t>Etem</a:t>
            </a:r>
            <a:r>
              <a:rPr lang="tr-TR" b="1" dirty="0"/>
              <a:t> İzzet Benice</a:t>
            </a:r>
            <a:br>
              <a:rPr lang="tr-TR" b="1" dirty="0"/>
            </a:br>
            <a:endParaRPr lang="tr-TR" b="1" dirty="0"/>
          </a:p>
          <a:p>
            <a:r>
              <a:rPr lang="tr-TR" b="1" dirty="0"/>
              <a:t>2. </a:t>
            </a:r>
            <a:r>
              <a:rPr lang="tr-TR" b="1" i="1" dirty="0"/>
              <a:t>isim </a:t>
            </a:r>
            <a:r>
              <a:rPr lang="tr-TR" b="1" dirty="0"/>
              <a:t>Bir topluma veya halk topluluğuna özgü düşünce ve sanat eserlerinin bütünü:</a:t>
            </a:r>
            <a:br>
              <a:rPr lang="tr-TR" b="1" dirty="0"/>
            </a:br>
            <a:r>
              <a:rPr lang="tr-TR" b="1" dirty="0"/>
              <a:t>      "</a:t>
            </a:r>
            <a:r>
              <a:rPr lang="tr-TR" b="1" i="1" dirty="0"/>
              <a:t>Doğrusu, teknik ve kültür her gün biraz daha ilerlemektedir." - </a:t>
            </a:r>
            <a:r>
              <a:rPr lang="tr-TR" b="1" dirty="0"/>
              <a:t>Salâh Birsel</a:t>
            </a:r>
            <a:br>
              <a:rPr lang="tr-TR" b="1" dirty="0"/>
            </a:br>
            <a:endParaRPr lang="tr-TR" b="1" dirty="0"/>
          </a:p>
          <a:p>
            <a:r>
              <a:rPr lang="tr-TR" b="1" dirty="0"/>
              <a:t>3. </a:t>
            </a:r>
            <a:r>
              <a:rPr lang="tr-TR" b="1" i="1" dirty="0"/>
              <a:t>isim </a:t>
            </a:r>
            <a:r>
              <a:rPr lang="tr-TR" b="1" dirty="0"/>
              <a:t>Muhakeme, zevk ve eleştirme yeteneklerinin öğrenim ve yaşantılar yoluyla geliştirilmiş olan biçimi:</a:t>
            </a:r>
            <a:br>
              <a:rPr lang="tr-TR" b="1" dirty="0"/>
            </a:br>
            <a:r>
              <a:rPr lang="tr-TR" b="1" dirty="0"/>
              <a:t>      "</a:t>
            </a:r>
            <a:r>
              <a:rPr lang="tr-TR" b="1" i="1" dirty="0"/>
              <a:t>Bir memlekette kitap kültürü ne kadar zenginse günlük konuşma da o kadar zengin olur." - </a:t>
            </a:r>
            <a:r>
              <a:rPr lang="tr-TR" b="1" dirty="0"/>
              <a:t>Mehmet Kaplan</a:t>
            </a:r>
            <a:br>
              <a:rPr lang="tr-TR" b="1" dirty="0"/>
            </a:br>
            <a:endParaRPr lang="tr-TR" b="1" dirty="0"/>
          </a:p>
          <a:p>
            <a:r>
              <a:rPr lang="tr-TR" b="1" dirty="0"/>
              <a:t>4. </a:t>
            </a:r>
            <a:r>
              <a:rPr lang="tr-TR" b="1" i="1" dirty="0"/>
              <a:t>isim </a:t>
            </a:r>
            <a:r>
              <a:rPr lang="tr-TR" b="1" dirty="0"/>
              <a:t>Bireyin kazandığı bilgi:</a:t>
            </a:r>
            <a:br>
              <a:rPr lang="tr-TR" b="1" dirty="0"/>
            </a:br>
            <a:r>
              <a:rPr lang="tr-TR" b="1" i="1" dirty="0"/>
              <a:t>      Tarih kültürü kuvvetli bir kişi.</a:t>
            </a:r>
            <a:br>
              <a:rPr lang="tr-TR" b="1" dirty="0"/>
            </a:br>
            <a:endParaRPr lang="tr-TR" b="1" dirty="0"/>
          </a:p>
          <a:p>
            <a:r>
              <a:rPr lang="tr-TR" b="1" dirty="0"/>
              <a:t>5. </a:t>
            </a:r>
            <a:r>
              <a:rPr lang="tr-TR" b="1" i="1" dirty="0"/>
              <a:t>isim </a:t>
            </a:r>
            <a:r>
              <a:rPr lang="tr-TR" b="1" dirty="0"/>
              <a:t>Tarım.</a:t>
            </a:r>
          </a:p>
          <a:p>
            <a:r>
              <a:rPr lang="tr-TR" b="1" dirty="0"/>
              <a:t>6. </a:t>
            </a:r>
            <a:r>
              <a:rPr lang="tr-TR" b="1" i="1" dirty="0"/>
              <a:t>isim, biyoloji </a:t>
            </a:r>
            <a:r>
              <a:rPr lang="tr-TR" b="1" dirty="0"/>
              <a:t>Uygun biyolojik şartlarda bir mikrop türünü üretme:</a:t>
            </a:r>
            <a:br>
              <a:rPr lang="tr-TR" b="1" dirty="0"/>
            </a:br>
            <a:r>
              <a:rPr lang="tr-TR" b="1" dirty="0"/>
              <a:t>      "</a:t>
            </a:r>
            <a:r>
              <a:rPr lang="tr-TR" b="1" i="1" dirty="0"/>
              <a:t>Mikrop cinsinden canlı bir varlığın muayyen bir ortam içinde çoğalmasına da kültür denilir." - </a:t>
            </a:r>
            <a:r>
              <a:rPr lang="tr-TR" b="1" dirty="0"/>
              <a:t>Mehmet Kaplan</a:t>
            </a:r>
          </a:p>
          <a:p>
            <a:endParaRPr lang="tr-TR" dirty="0"/>
          </a:p>
          <a:p>
            <a:endParaRPr lang="tr-TR" dirty="0"/>
          </a:p>
        </p:txBody>
      </p:sp>
    </p:spTree>
    <p:extLst>
      <p:ext uri="{BB962C8B-B14F-4D97-AF65-F5344CB8AC3E}">
        <p14:creationId xmlns:p14="http://schemas.microsoft.com/office/powerpoint/2010/main" val="17966473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DEĞER</a:t>
            </a:r>
          </a:p>
        </p:txBody>
      </p:sp>
      <p:sp>
        <p:nvSpPr>
          <p:cNvPr id="3" name="İçerik Yer Tutucusu 2"/>
          <p:cNvSpPr>
            <a:spLocks noGrp="1"/>
          </p:cNvSpPr>
          <p:nvPr>
            <p:ph idx="1"/>
          </p:nvPr>
        </p:nvSpPr>
        <p:spPr/>
        <p:txBody>
          <a:bodyPr>
            <a:normAutofit fontScale="85000" lnSpcReduction="10000"/>
          </a:bodyPr>
          <a:lstStyle/>
          <a:p>
            <a:r>
              <a:rPr lang="tr-TR" dirty="0"/>
              <a:t>Farklı alanlarda (felsefe, matematik, ekonomi, sosyoloji, antropoloji, psikoloji, vb.) farklı anlamlar yüklenen bir kavramdır.</a:t>
            </a:r>
          </a:p>
          <a:p>
            <a:r>
              <a:rPr lang="tr-TR" dirty="0"/>
              <a:t>Matematikte; bir değişkenin belli bir niteliğe sahip oluş derecesini gösteren sayısal ifade</a:t>
            </a:r>
          </a:p>
          <a:p>
            <a:r>
              <a:rPr lang="tr-TR" dirty="0"/>
              <a:t>Ekonomide; bir mal veya hizmetin genellikle para ile ölçülebilen kıymeti veya karşılığı.</a:t>
            </a:r>
          </a:p>
          <a:p>
            <a:r>
              <a:rPr lang="tr-TR" dirty="0"/>
              <a:t>Sosyolojide; değer, belli bir kişinin veya grubun, bilinen belli eylem ve davranış seçenekleri arasından açıkça veya kapalı biçimde tercih edileni ifade eden bir kavramdır (Güvenç, 1976: 29-30).</a:t>
            </a:r>
          </a:p>
          <a:p>
            <a:r>
              <a:rPr lang="tr-TR" dirty="0"/>
              <a:t>Antropolojide; kültürün bir ögesi olan değerler, yaşamda davranış ve durumların seçimini yönlendiren, belli durumları aşan (somut durumların ötesinde) yol gösterici (ve soyut) ilkelerdir.</a:t>
            </a:r>
          </a:p>
          <a:p>
            <a:endParaRPr lang="tr-TR" dirty="0"/>
          </a:p>
        </p:txBody>
      </p:sp>
    </p:spTree>
    <p:extLst>
      <p:ext uri="{BB962C8B-B14F-4D97-AF65-F5344CB8AC3E}">
        <p14:creationId xmlns:p14="http://schemas.microsoft.com/office/powerpoint/2010/main" val="3920033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DEĞER (</a:t>
            </a:r>
            <a:r>
              <a:rPr lang="tr-TR" dirty="0" err="1"/>
              <a:t>tdk</a:t>
            </a:r>
            <a:r>
              <a:rPr lang="tr-TR" dirty="0"/>
              <a:t>)</a:t>
            </a:r>
          </a:p>
        </p:txBody>
      </p:sp>
      <p:sp>
        <p:nvSpPr>
          <p:cNvPr id="3" name="İçerik Yer Tutucusu 2"/>
          <p:cNvSpPr>
            <a:spLocks noGrp="1"/>
          </p:cNvSpPr>
          <p:nvPr>
            <p:ph idx="1"/>
          </p:nvPr>
        </p:nvSpPr>
        <p:spPr>
          <a:xfrm>
            <a:off x="1012875" y="2015732"/>
            <a:ext cx="10041980" cy="4089646"/>
          </a:xfrm>
        </p:spPr>
        <p:txBody>
          <a:bodyPr>
            <a:normAutofit fontScale="70000" lnSpcReduction="20000"/>
          </a:bodyPr>
          <a:lstStyle/>
          <a:p>
            <a:r>
              <a:rPr lang="tr-TR" b="1" dirty="0"/>
              <a:t>1. </a:t>
            </a:r>
            <a:r>
              <a:rPr lang="tr-TR" b="1" i="1" dirty="0"/>
              <a:t>isim </a:t>
            </a:r>
            <a:r>
              <a:rPr lang="tr-TR" b="1" dirty="0"/>
              <a:t>Bir şeyin önemini belirlemeye yarayan soyut ölçü, bir şeyin değdiği karşılık, kıymet:</a:t>
            </a:r>
            <a:br>
              <a:rPr lang="tr-TR" b="1" dirty="0"/>
            </a:br>
            <a:r>
              <a:rPr lang="tr-TR" b="1" dirty="0"/>
              <a:t>      "</a:t>
            </a:r>
            <a:r>
              <a:rPr lang="tr-TR" b="1" i="1" dirty="0"/>
              <a:t>İnsan bir şeyin değerini ondan yoksun kalınca anlıyor." - </a:t>
            </a:r>
            <a:r>
              <a:rPr lang="tr-TR" b="1" dirty="0"/>
              <a:t>Halikarnas Balıkçısı</a:t>
            </a:r>
            <a:br>
              <a:rPr lang="tr-TR" b="1" dirty="0"/>
            </a:br>
            <a:endParaRPr lang="tr-TR" b="1" dirty="0"/>
          </a:p>
          <a:p>
            <a:r>
              <a:rPr lang="tr-TR" b="1" dirty="0"/>
              <a:t>2. </a:t>
            </a:r>
            <a:r>
              <a:rPr lang="tr-TR" b="1" i="1" dirty="0"/>
              <a:t>isim </a:t>
            </a:r>
            <a:r>
              <a:rPr lang="tr-TR" b="1" dirty="0"/>
              <a:t>Bir şeyin para ile ölçülebilen karşılığı, bedel, kıymet, paha, </a:t>
            </a:r>
            <a:r>
              <a:rPr lang="tr-TR" b="1" dirty="0" err="1"/>
              <a:t>valör</a:t>
            </a:r>
            <a:r>
              <a:rPr lang="tr-TR" b="1" dirty="0"/>
              <a:t>:</a:t>
            </a:r>
            <a:br>
              <a:rPr lang="tr-TR" b="1" dirty="0"/>
            </a:br>
            <a:r>
              <a:rPr lang="tr-TR" b="1" dirty="0"/>
              <a:t>      "</a:t>
            </a:r>
            <a:r>
              <a:rPr lang="tr-TR" b="1" i="1" dirty="0"/>
              <a:t>Bildiği bütün Fransızcayı toparlayarak vitrindeki kravatın değerini sordu." - </a:t>
            </a:r>
            <a:r>
              <a:rPr lang="tr-TR" b="1" dirty="0"/>
              <a:t>Nazım Hikmet</a:t>
            </a:r>
            <a:br>
              <a:rPr lang="tr-TR" b="1" dirty="0"/>
            </a:br>
            <a:endParaRPr lang="tr-TR" b="1" dirty="0"/>
          </a:p>
          <a:p>
            <a:r>
              <a:rPr lang="tr-TR" b="1" dirty="0"/>
              <a:t>3. </a:t>
            </a:r>
            <a:r>
              <a:rPr lang="tr-TR" b="1" i="1" dirty="0"/>
              <a:t>isim </a:t>
            </a:r>
            <a:r>
              <a:rPr lang="tr-TR" b="1" dirty="0"/>
              <a:t>Üstün nitelik, meziyet, kıymet.</a:t>
            </a:r>
          </a:p>
          <a:p>
            <a:r>
              <a:rPr lang="tr-TR" b="1" dirty="0"/>
              <a:t>4. </a:t>
            </a:r>
            <a:r>
              <a:rPr lang="tr-TR" b="1" i="1" dirty="0"/>
              <a:t>isim </a:t>
            </a:r>
            <a:r>
              <a:rPr lang="tr-TR" b="1" dirty="0"/>
              <a:t>Üstün, yararlı nitelikleri olan kimse:</a:t>
            </a:r>
            <a:br>
              <a:rPr lang="tr-TR" b="1" dirty="0"/>
            </a:br>
            <a:r>
              <a:rPr lang="tr-TR" b="1" dirty="0"/>
              <a:t>      "</a:t>
            </a:r>
            <a:r>
              <a:rPr lang="tr-TR" b="1" i="1" dirty="0"/>
              <a:t>Bence ziyan olmuş, eski deyimiyle heder olmuş bir değerdir." - </a:t>
            </a:r>
            <a:r>
              <a:rPr lang="tr-TR" b="1" dirty="0"/>
              <a:t>İhsan Oktay Anar</a:t>
            </a:r>
            <a:br>
              <a:rPr lang="tr-TR" b="1" dirty="0"/>
            </a:br>
            <a:endParaRPr lang="tr-TR" b="1" dirty="0"/>
          </a:p>
          <a:p>
            <a:r>
              <a:rPr lang="tr-TR" b="1" dirty="0"/>
              <a:t>5. </a:t>
            </a:r>
            <a:r>
              <a:rPr lang="tr-TR" b="1" i="1" dirty="0"/>
              <a:t>isim, felsefe </a:t>
            </a:r>
            <a:r>
              <a:rPr lang="tr-TR" b="1" dirty="0"/>
              <a:t>Kişinin isteyen, gereksinim duyan bir varlık olarak nesne ile bağlantısında beliren şey.</a:t>
            </a:r>
          </a:p>
          <a:p>
            <a:r>
              <a:rPr lang="tr-TR" b="1" dirty="0"/>
              <a:t>6. </a:t>
            </a:r>
            <a:r>
              <a:rPr lang="tr-TR" b="1" i="1" dirty="0"/>
              <a:t>isim, matematik </a:t>
            </a:r>
            <a:r>
              <a:rPr lang="tr-TR" b="1" dirty="0"/>
              <a:t>Bir değişkenin veya bilinmeyenin sayı ile anlatımı.</a:t>
            </a:r>
          </a:p>
          <a:p>
            <a:r>
              <a:rPr lang="tr-TR" b="1" dirty="0"/>
              <a:t>7. </a:t>
            </a:r>
            <a:r>
              <a:rPr lang="tr-TR" b="1" i="1" dirty="0"/>
              <a:t>isim </a:t>
            </a:r>
            <a:r>
              <a:rPr lang="tr-TR" b="1" dirty="0"/>
              <a:t>Bir ulusun sahip olduğu sosyal, kültürel, ekonomik ve bilimsel değerlerini kapsayan maddi ve manevi ögelerin bütünü:</a:t>
            </a:r>
            <a:br>
              <a:rPr lang="tr-TR" b="1" dirty="0"/>
            </a:br>
            <a:r>
              <a:rPr lang="tr-TR" b="1" dirty="0"/>
              <a:t>      "</a:t>
            </a:r>
            <a:r>
              <a:rPr lang="tr-TR" b="1" i="1" dirty="0"/>
              <a:t>Edebiyat, sanat, fikir, ilim ve başlıca değerlerimize toptan bir bakış lütfeder misiniz, efendim!" - </a:t>
            </a:r>
            <a:r>
              <a:rPr lang="tr-TR" b="1" dirty="0"/>
              <a:t>Ahmet Kabaklı</a:t>
            </a:r>
          </a:p>
          <a:p>
            <a:endParaRPr lang="tr-TR" dirty="0"/>
          </a:p>
        </p:txBody>
      </p:sp>
    </p:spTree>
    <p:extLst>
      <p:ext uri="{BB962C8B-B14F-4D97-AF65-F5344CB8AC3E}">
        <p14:creationId xmlns:p14="http://schemas.microsoft.com/office/powerpoint/2010/main" val="3728162857"/>
      </p:ext>
    </p:extLst>
  </p:cSld>
  <p:clrMapOvr>
    <a:masterClrMapping/>
  </p:clrMapOvr>
</p:sld>
</file>

<file path=ppt/theme/theme1.xml><?xml version="1.0" encoding="utf-8"?>
<a:theme xmlns:a="http://schemas.openxmlformats.org/drawingml/2006/main" name="Galeri">
  <a:themeElements>
    <a:clrScheme name="Galeri">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34</TotalTime>
  <Words>410</Words>
  <Application>Microsoft Office PowerPoint</Application>
  <PresentationFormat>Geniş ekran</PresentationFormat>
  <Paragraphs>103</Paragraphs>
  <Slides>18</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18</vt:i4>
      </vt:variant>
    </vt:vector>
  </HeadingPairs>
  <TitlesOfParts>
    <vt:vector size="21" baseType="lpstr">
      <vt:lpstr>Arial</vt:lpstr>
      <vt:lpstr>Gill Sans MT</vt:lpstr>
      <vt:lpstr>Galeri</vt:lpstr>
      <vt:lpstr>KARAKTER VE DEĞER EĞİTİMİ</vt:lpstr>
      <vt:lpstr>Karakter ve değer eğitimi: temel kavramlar</vt:lpstr>
      <vt:lpstr>TEMEL KAVRAMLAR</vt:lpstr>
      <vt:lpstr>KİŞİLİK</vt:lpstr>
      <vt:lpstr>KARAKTER</vt:lpstr>
      <vt:lpstr>MİZAÇ</vt:lpstr>
      <vt:lpstr>HUY</vt:lpstr>
      <vt:lpstr>İNANÇ (tdk)</vt:lpstr>
      <vt:lpstr>TUTUM</vt:lpstr>
      <vt:lpstr>KANI/GÖRÜŞ</vt:lpstr>
      <vt:lpstr>ROL</vt:lpstr>
      <vt:lpstr>NORM</vt:lpstr>
      <vt:lpstr>ETİK</vt:lpstr>
      <vt:lpstr>AHLAK</vt:lpstr>
      <vt:lpstr>erdem</vt:lpstr>
      <vt:lpstr>KÜLTÜR</vt:lpstr>
      <vt:lpstr>DEĞER</vt:lpstr>
      <vt:lpstr>DEĞER (tdk)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KARAKTER VE DEĞER EĞİTİMİ</dc:title>
  <dc:creator>USER</dc:creator>
  <cp:lastModifiedBy>USER</cp:lastModifiedBy>
  <cp:revision>7</cp:revision>
  <dcterms:created xsi:type="dcterms:W3CDTF">2022-03-01T11:50:49Z</dcterms:created>
  <dcterms:modified xsi:type="dcterms:W3CDTF">2022-03-02T08:21:51Z</dcterms:modified>
</cp:coreProperties>
</file>